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5" r:id="rId5"/>
    <p:sldId id="259" r:id="rId6"/>
    <p:sldId id="260" r:id="rId7"/>
    <p:sldId id="274" r:id="rId8"/>
    <p:sldId id="261" r:id="rId9"/>
    <p:sldId id="266" r:id="rId10"/>
    <p:sldId id="262" r:id="rId11"/>
    <p:sldId id="267" r:id="rId12"/>
    <p:sldId id="268" r:id="rId13"/>
    <p:sldId id="273" r:id="rId14"/>
    <p:sldId id="271" r:id="rId15"/>
    <p:sldId id="275" r:id="rId16"/>
    <p:sldId id="263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2728A-9183-1646-AAF7-4F6669EEC1C8}" type="datetimeFigureOut">
              <a:rPr lang="es-ES_tradnl" smtClean="0"/>
              <a:t>12/12/2019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03DFC-1334-1A43-9FA4-49893CDB2AC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6471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DB923-1A3A-3D45-9935-78D0E6EA80BA}" type="datetimeFigureOut">
              <a:rPr lang="es-ES_tradnl" smtClean="0"/>
              <a:t>12/12/2019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83E68-74B8-FF4C-8657-2F40859C7A5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617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559D4-DBB6-4B53-8A26-F66DA91CD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0A83D7-D2EC-41F8-903F-7C9DD132A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C3D6CC-5CD9-4114-B4A4-E63BD4C8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13AF94-CAFF-41CE-B34C-32D6D4A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5784DF-D6A9-4C3D-A86B-2944C56A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899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E804F-3E18-487C-B39F-09C5A7ED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F332E0-0A76-4FB0-8F1C-D4649D4C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ACCE86-ECC4-4A6E-AF41-D49B2578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12927-D845-4CD4-A9F8-6AE8DEC2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95A5B-F157-4316-8B7D-4FFBD654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24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1A7D89-5D61-43B6-967B-D82452446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90FFD-4F28-4D9A-8A8C-4242F98EE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11D8B3-CECA-42D8-8D87-19CCA757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E4E380-ED09-41AD-AFB6-A14D59D0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892BE-8435-42C8-A9B7-7F9179A7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89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7C10C-F986-442E-AEC0-83D543F0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4975E-7E06-4D26-BA7C-C370571A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E5B56-1C0C-4C7B-82CF-91B2CBE8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5FDB2-413E-4A00-999B-1E2CC05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2A78C8-6B05-44B6-AC59-3CD7B1B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66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D5E4-10DF-4452-8D30-31CCAC6B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69142-56E6-48A0-A4B7-CFC191C16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2655-D9AC-4229-9D6E-4A98F9D9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5C34D2-5AA1-4E5B-9F44-D945CFC0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20C4B-531C-4A4A-AA69-60D150CD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30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C62F4-296A-4691-8AFA-249F2D37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56462D-5567-4E02-9E40-DCB23A31C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78A76B-E341-4528-A9A7-2859DF7B3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4C8A3-35BD-4A4C-8183-D411C626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1D57F8-6B79-4F38-940E-75275B724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7AF04E-4E92-4FCE-9099-BADFDD24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279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6CDCA-7AB7-4BC3-934D-FC6514C8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7C1723-2673-4B1B-B8B9-F103A4C8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F87756-9672-4C26-AAE3-699C70707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83AC7C-B3E0-4974-9A94-5EE921839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61519D-716B-41FA-B1D0-FC4F4BDDD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9E5AF9-A078-4051-90BF-D116181D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73ACE-8401-4A7C-A7F5-7042976B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D10645-6B0C-4B92-809F-2364EC9F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0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3F20-6092-4D6B-99C9-1CB7067E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F30D74-E279-4B7C-8FA7-A290C761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606D3F-9EF0-4E1D-AD90-1A48EF50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1D10C3-3EB3-4C64-A384-C7C401F9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1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E305F4-3FCF-47FB-AA14-6996BB58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3FD0C8-641F-4689-9E6C-3818D698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A7BFF4-726B-49DC-876A-AD238587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7C92-FB5E-4B06-B7D0-45805D6DB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3FB290-B167-47E0-97F3-FCB39943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9CE816-B21C-4EA7-AE9D-323481AC4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753112-8BBC-4945-A977-5D21C883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073D15-A369-42E3-86A7-4693F3407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A35C4-4CC4-47CB-90BD-0AF11ED0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5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9FAA7-41F7-4A9E-80CA-66494743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7BB518-7511-4AD6-8EAF-BE649E4AC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A60272-CFC4-4EF8-AE7F-2465B94B6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A875EA-2F8E-4744-9C7D-35CE6C41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CFE99C-09D1-45E2-83DE-D94ACCC1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9EB34-30D2-45A1-8256-C860D3C4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91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49F44C-4A2B-4CF4-9523-FFCF5170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364BCE-F080-46AE-884A-E9D094A42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F3F0E3-AEC2-4113-B71E-60A190E655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9B75-33E8-46B0-A307-FFEAAB82BDC9}" type="datetimeFigureOut">
              <a:rPr lang="es-ES" smtClean="0"/>
              <a:t>12/12/2019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7C4DF1-20C4-44DA-9EA2-FAF4FE8E3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541E51-AE12-4B62-9C12-F62558EE8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75C9-BE10-41CA-BD6E-FDD6E78D4C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2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microsoft.com/office/2007/relationships/hdphoto" Target="../media/hdphoto9.wdp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bama.yolasite.com/" TargetMode="External"/><Relationship Id="rId4" Type="http://schemas.openxmlformats.org/officeDocument/2006/relationships/hyperlink" Target="https://github.com/Zildj1an/C.L.O.B.A.M.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7734DA-0C52-4400-876B-BAE6D36E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5141C6-5D99-4A34-922A-514DAE434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Cloud-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Based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Machine-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Learning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Analysis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of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Previous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and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Hypothetical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Armed</a:t>
            </a:r>
            <a:r>
              <a:rPr lang="es-ES" sz="6200" dirty="0">
                <a:solidFill>
                  <a:srgbClr val="00FF00"/>
                </a:solidFill>
                <a:latin typeface="Agency FB" panose="020B0503020202020204" pitchFamily="34" charset="0"/>
              </a:rPr>
              <a:t> </a:t>
            </a:r>
            <a:r>
              <a:rPr lang="es-ES" sz="6200" dirty="0" err="1">
                <a:solidFill>
                  <a:srgbClr val="00FF00"/>
                </a:solidFill>
                <a:latin typeface="Agency FB" panose="020B0503020202020204" pitchFamily="34" charset="0"/>
              </a:rPr>
              <a:t>Conflicts</a:t>
            </a:r>
            <a:endParaRPr lang="es-ES" sz="6200" dirty="0">
              <a:solidFill>
                <a:srgbClr val="00FF00"/>
              </a:solidFill>
              <a:latin typeface="Agency FB" panose="020B0503020202020204" pitchFamily="34" charset="0"/>
            </a:endParaRP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19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8446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Herramientas e Infraestructura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798094-0864-41B5-812B-83197BD2ECF8}"/>
              </a:ext>
            </a:extLst>
          </p:cNvPr>
          <p:cNvSpPr txBox="1"/>
          <p:nvPr/>
        </p:nvSpPr>
        <p:spPr>
          <a:xfrm>
            <a:off x="731892" y="2079766"/>
            <a:ext cx="948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68959" y="677333"/>
            <a:ext cx="8737600" cy="11006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968958" y="1976967"/>
            <a:ext cx="10163862" cy="42037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2" name="Picture 6" descr="Resultado de imagen de spark apache logo">
            <a:extLst>
              <a:ext uri="{FF2B5EF4-FFF2-40B4-BE49-F238E27FC236}">
                <a16:creationId xmlns:a16="http://schemas.microsoft.com/office/drawing/2014/main" id="{23758122-F4E9-4201-9608-0C4B9165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18" y="2079766"/>
            <a:ext cx="2283983" cy="118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Resultado de imagen de aws s3 logo png">
            <a:extLst>
              <a:ext uri="{FF2B5EF4-FFF2-40B4-BE49-F238E27FC236}">
                <a16:creationId xmlns:a16="http://schemas.microsoft.com/office/drawing/2014/main" id="{69BD0D6A-AD86-4EA6-98E2-F57EE480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03" y="1849654"/>
            <a:ext cx="1773054" cy="177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Archivo:Trello-logo-blue.svg">
            <a:extLst>
              <a:ext uri="{FF2B5EF4-FFF2-40B4-BE49-F238E27FC236}">
                <a16:creationId xmlns:a16="http://schemas.microsoft.com/office/drawing/2014/main" id="{11A27A9B-5C01-4285-BD7D-3A8773A4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572967"/>
            <a:ext cx="3239648" cy="9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 descr="Resultado de imagen de github logo">
            <a:extLst>
              <a:ext uri="{FF2B5EF4-FFF2-40B4-BE49-F238E27FC236}">
                <a16:creationId xmlns:a16="http://schemas.microsoft.com/office/drawing/2014/main" id="{883A4995-E500-4C15-9201-F7BE61B0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89" y="3232840"/>
            <a:ext cx="1561905" cy="1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>
            <a:extLst>
              <a:ext uri="{FF2B5EF4-FFF2-40B4-BE49-F238E27FC236}">
                <a16:creationId xmlns:a16="http://schemas.microsoft.com/office/drawing/2014/main" id="{C040CD3F-84FD-4787-AA15-7D042136B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939" y="3622708"/>
            <a:ext cx="1312029" cy="131932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4F7BC9-AD2C-436D-8242-98967247752D}"/>
              </a:ext>
            </a:extLst>
          </p:cNvPr>
          <p:cNvSpPr txBox="1"/>
          <p:nvPr/>
        </p:nvSpPr>
        <p:spPr>
          <a:xfrm>
            <a:off x="8266186" y="2296447"/>
            <a:ext cx="2193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FF7D3E-B708-4EC8-A460-B61A449BA244}"/>
              </a:ext>
            </a:extLst>
          </p:cNvPr>
          <p:cNvSpPr txBox="1"/>
          <p:nvPr/>
        </p:nvSpPr>
        <p:spPr>
          <a:xfrm>
            <a:off x="8179968" y="3942188"/>
            <a:ext cx="25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Amazon EC2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7FB0B-8F5C-484F-859F-F51C53BD1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525" y="4969375"/>
            <a:ext cx="3576717" cy="858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7754C5-8672-4C05-8FE4-9355F5206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4595996"/>
            <a:ext cx="2524865" cy="13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C0E9C29-B857-451C-B773-22C6A745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3"/>
            <a:ext cx="12192000" cy="7223343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60529" y="88986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|Rendimiento y Eficiencia</a:t>
            </a:r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238248" y="2066350"/>
            <a:ext cx="61289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+I7 3770K + 8gb RAM</a:t>
            </a:r>
          </a:p>
          <a:p>
            <a:r>
              <a:rPr lang="es-ES" sz="2800" dirty="0">
                <a:solidFill>
                  <a:srgbClr val="00FF00"/>
                </a:solidFill>
              </a:rPr>
              <a:t>+</a:t>
            </a:r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1MB de datos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+</a:t>
            </a:r>
            <a:r>
              <a:rPr lang="es-ES" sz="2800" dirty="0" err="1">
                <a:solidFill>
                  <a:srgbClr val="00FF00"/>
                </a:solidFill>
              </a:rPr>
              <a:t>LinearSVC</a:t>
            </a:r>
            <a:r>
              <a:rPr lang="es-ES" sz="2800" dirty="0">
                <a:solidFill>
                  <a:srgbClr val="00FF00"/>
                </a:solidFill>
              </a:rPr>
              <a:t>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-10.000.000 iteraciones en 54 </a:t>
            </a:r>
            <a:r>
              <a:rPr lang="es-ES" sz="2800" dirty="0" err="1">
                <a:solidFill>
                  <a:srgbClr val="00FF00"/>
                </a:solidFill>
              </a:rPr>
              <a:t>mins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-Aprendizaje 38% de aciertos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+</a:t>
            </a:r>
            <a:r>
              <a:rPr lang="es-ES" sz="2800" dirty="0" err="1">
                <a:solidFill>
                  <a:srgbClr val="00FF00"/>
                </a:solidFill>
              </a:rPr>
              <a:t>GaussianNB</a:t>
            </a:r>
            <a:r>
              <a:rPr lang="es-ES" sz="2800" dirty="0">
                <a:solidFill>
                  <a:srgbClr val="00FF00"/>
                </a:solidFill>
              </a:rPr>
              <a:t>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-</a:t>
            </a:r>
            <a:r>
              <a:rPr lang="es-ES" sz="2300" dirty="0">
                <a:solidFill>
                  <a:srgbClr val="00FF00"/>
                </a:solidFill>
              </a:rPr>
              <a:t>No hay número de iteraciones </a:t>
            </a:r>
            <a:r>
              <a:rPr lang="es-ES" sz="2300" dirty="0">
                <a:solidFill>
                  <a:srgbClr val="00FF00"/>
                </a:solidFill>
                <a:sym typeface="Wingdings" panose="05000000000000000000" pitchFamily="2" charset="2"/>
              </a:rPr>
              <a:t>0.006 </a:t>
            </a:r>
            <a:r>
              <a:rPr lang="es-ES" sz="2300" dirty="0" err="1">
                <a:solidFill>
                  <a:srgbClr val="00FF00"/>
                </a:solidFill>
                <a:sym typeface="Wingdings" panose="05000000000000000000" pitchFamily="2" charset="2"/>
              </a:rPr>
              <a:t>seg</a:t>
            </a:r>
            <a:endParaRPr lang="es-ES" sz="2300" dirty="0">
              <a:solidFill>
                <a:srgbClr val="00FF00"/>
              </a:solidFill>
              <a:sym typeface="Wingdings" panose="05000000000000000000" pitchFamily="2" charset="2"/>
            </a:endParaRPr>
          </a:p>
          <a:p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    -Aprendizaje 65.9% de aciertos</a:t>
            </a:r>
          </a:p>
          <a:p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43281" y="1941077"/>
            <a:ext cx="11727729" cy="41689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AEDEAA-5550-4BD7-AB94-FB9475503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91" y="2421402"/>
            <a:ext cx="4205953" cy="23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67AC34B4-070D-414B-A61D-F3A7D7AE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910" y="0"/>
            <a:ext cx="15316200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853777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Dependencias:</a:t>
            </a:r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73966" y="1938484"/>
            <a:ext cx="11844067" cy="435620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DF4A8A0-B8EB-457E-B0E7-22B881C1AAD7}"/>
              </a:ext>
            </a:extLst>
          </p:cNvPr>
          <p:cNvSpPr txBox="1"/>
          <p:nvPr/>
        </p:nvSpPr>
        <p:spPr>
          <a:xfrm>
            <a:off x="267093" y="2449902"/>
            <a:ext cx="432637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-</a:t>
            </a:r>
            <a:r>
              <a:rPr lang="es-ES" sz="2800" dirty="0" err="1">
                <a:solidFill>
                  <a:srgbClr val="00FF00"/>
                </a:solidFill>
              </a:rPr>
              <a:t>Librerias</a:t>
            </a:r>
            <a:r>
              <a:rPr lang="es-ES" sz="2800" dirty="0">
                <a:solidFill>
                  <a:srgbClr val="00FF00"/>
                </a:solidFill>
              </a:rPr>
              <a:t> Python: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</a:t>
            </a:r>
            <a:r>
              <a:rPr lang="es-ES" sz="2400" dirty="0">
                <a:solidFill>
                  <a:srgbClr val="00FF00"/>
                </a:solidFill>
              </a:rPr>
              <a:t>| </a:t>
            </a:r>
            <a:r>
              <a:rPr lang="es-ES" sz="2400" dirty="0" err="1">
                <a:solidFill>
                  <a:srgbClr val="00FF00"/>
                </a:solidFill>
              </a:rPr>
              <a:t>Numpy</a:t>
            </a:r>
            <a:endParaRPr lang="es-ES" sz="2400" dirty="0">
              <a:solidFill>
                <a:srgbClr val="00FF00"/>
              </a:solidFill>
            </a:endParaRPr>
          </a:p>
          <a:p>
            <a:r>
              <a:rPr lang="es-ES" sz="2400" dirty="0">
                <a:solidFill>
                  <a:srgbClr val="00FF00"/>
                </a:solidFill>
              </a:rPr>
              <a:t>  | </a:t>
            </a:r>
            <a:r>
              <a:rPr lang="es-ES" sz="2400" dirty="0" err="1">
                <a:solidFill>
                  <a:srgbClr val="00FF00"/>
                </a:solidFill>
              </a:rPr>
              <a:t>Matploitlib.pyplot</a:t>
            </a:r>
            <a:endParaRPr lang="es-ES" sz="2400" dirty="0">
              <a:solidFill>
                <a:srgbClr val="00FF00"/>
              </a:solidFill>
            </a:endParaRPr>
          </a:p>
          <a:p>
            <a:endParaRPr lang="es-ES" sz="2400" dirty="0">
              <a:solidFill>
                <a:srgbClr val="00FF00"/>
              </a:solidFill>
            </a:endParaRPr>
          </a:p>
          <a:p>
            <a:endParaRPr lang="es-ES" sz="2400" dirty="0">
              <a:solidFill>
                <a:srgbClr val="00FF00"/>
              </a:solidFill>
            </a:endParaRPr>
          </a:p>
          <a:p>
            <a:r>
              <a:rPr lang="es-ES" sz="2400" dirty="0">
                <a:solidFill>
                  <a:srgbClr val="00FF00"/>
                </a:solidFill>
              </a:rPr>
              <a:t>-</a:t>
            </a:r>
            <a:r>
              <a:rPr lang="es-ES" sz="2400" dirty="0" err="1">
                <a:solidFill>
                  <a:srgbClr val="00FF00"/>
                </a:solidFill>
              </a:rPr>
              <a:t>Librerias</a:t>
            </a:r>
            <a:r>
              <a:rPr lang="es-ES" sz="2400" dirty="0">
                <a:solidFill>
                  <a:srgbClr val="00FF00"/>
                </a:solidFill>
              </a:rPr>
              <a:t> de Gestión de archivos:</a:t>
            </a:r>
          </a:p>
          <a:p>
            <a:r>
              <a:rPr lang="es-ES" sz="2400" dirty="0">
                <a:solidFill>
                  <a:srgbClr val="00FF00"/>
                </a:solidFill>
              </a:rPr>
              <a:t>  | Pandas </a:t>
            </a:r>
            <a:r>
              <a:rPr lang="es-ES" sz="2400" dirty="0">
                <a:solidFill>
                  <a:srgbClr val="00FF00"/>
                </a:solidFill>
                <a:sym typeface="Wingdings" panose="05000000000000000000" pitchFamily="2" charset="2"/>
              </a:rPr>
              <a:t> </a:t>
            </a:r>
            <a:r>
              <a:rPr lang="es-ES" sz="2400" dirty="0" err="1">
                <a:solidFill>
                  <a:srgbClr val="00FF00"/>
                </a:solidFill>
                <a:sym typeface="Wingdings" panose="05000000000000000000" pitchFamily="2" charset="2"/>
              </a:rPr>
              <a:t>pip</a:t>
            </a:r>
            <a:r>
              <a:rPr lang="es-ES" sz="2400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  <a:r>
              <a:rPr lang="es-ES" sz="2400" dirty="0" err="1">
                <a:solidFill>
                  <a:srgbClr val="00FF00"/>
                </a:solidFill>
                <a:sym typeface="Wingdings" panose="05000000000000000000" pitchFamily="2" charset="2"/>
              </a:rPr>
              <a:t>install</a:t>
            </a:r>
            <a:r>
              <a:rPr lang="es-ES" sz="2400" dirty="0">
                <a:solidFill>
                  <a:srgbClr val="00FF00"/>
                </a:solidFill>
                <a:sym typeface="Wingdings" panose="05000000000000000000" pitchFamily="2" charset="2"/>
              </a:rPr>
              <a:t> pandas</a:t>
            </a:r>
            <a:endParaRPr lang="es-ES" sz="2400" dirty="0">
              <a:solidFill>
                <a:srgbClr val="00FF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7DBDAC-0666-44D3-A9C5-984565E1B6A6}"/>
              </a:ext>
            </a:extLst>
          </p:cNvPr>
          <p:cNvSpPr txBox="1"/>
          <p:nvPr/>
        </p:nvSpPr>
        <p:spPr>
          <a:xfrm>
            <a:off x="5949695" y="2504224"/>
            <a:ext cx="51278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-</a:t>
            </a:r>
            <a:r>
              <a:rPr lang="es-ES" sz="2800" dirty="0" err="1">
                <a:solidFill>
                  <a:srgbClr val="00FF00"/>
                </a:solidFill>
              </a:rPr>
              <a:t>Librerias</a:t>
            </a:r>
            <a:r>
              <a:rPr lang="es-ES" sz="2800" dirty="0">
                <a:solidFill>
                  <a:srgbClr val="00FF00"/>
                </a:solidFill>
              </a:rPr>
              <a:t> de Inteligencia Artificial: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|</a:t>
            </a:r>
            <a:r>
              <a:rPr lang="es-ES" sz="2800" dirty="0" err="1">
                <a:solidFill>
                  <a:srgbClr val="00FF00"/>
                </a:solidFill>
              </a:rPr>
              <a:t>Scikit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-</a:t>
            </a:r>
            <a:r>
              <a:rPr lang="es-ES" sz="2800" dirty="0" err="1">
                <a:solidFill>
                  <a:srgbClr val="00FF00"/>
                </a:solidFill>
              </a:rPr>
              <a:t>sklearn.metrics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-</a:t>
            </a:r>
            <a:r>
              <a:rPr lang="es-ES" sz="2800" dirty="0" err="1">
                <a:solidFill>
                  <a:srgbClr val="00FF00"/>
                </a:solidFill>
              </a:rPr>
              <a:t>sklearn.svm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|</a:t>
            </a:r>
            <a:r>
              <a:rPr lang="es-ES" sz="2800" dirty="0" err="1">
                <a:solidFill>
                  <a:srgbClr val="00FF00"/>
                </a:solidFill>
              </a:rPr>
              <a:t>Scikitplot</a:t>
            </a:r>
            <a:endParaRPr lang="es-ES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67AC34B4-070D-414B-A61D-F3A7D7AE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910" y="0"/>
            <a:ext cx="15316200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Código &amp; cómo se ejecuta</a:t>
            </a:r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426846" y="2105664"/>
            <a:ext cx="5493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Se necesita tener: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- Python</a:t>
            </a:r>
          </a:p>
          <a:p>
            <a:r>
              <a:rPr lang="es-ES" sz="2800" dirty="0">
                <a:solidFill>
                  <a:srgbClr val="00FF00"/>
                </a:solidFill>
              </a:rPr>
              <a:t>- </a:t>
            </a:r>
            <a:r>
              <a:rPr lang="es-ES" sz="2800" dirty="0" err="1">
                <a:solidFill>
                  <a:srgbClr val="00FF00"/>
                </a:solidFill>
              </a:rPr>
              <a:t>Spark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- Instalar las librerías de: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        </a:t>
            </a:r>
            <a:r>
              <a:rPr lang="es-ES" sz="2800" dirty="0" err="1">
                <a:solidFill>
                  <a:srgbClr val="00FF00"/>
                </a:solidFill>
              </a:rPr>
              <a:t>pip</a:t>
            </a:r>
            <a:r>
              <a:rPr lang="es-ES" sz="2800" dirty="0">
                <a:solidFill>
                  <a:srgbClr val="00FF00"/>
                </a:solidFill>
              </a:rPr>
              <a:t> </a:t>
            </a:r>
            <a:r>
              <a:rPr lang="es-ES" sz="2800" dirty="0" err="1">
                <a:solidFill>
                  <a:srgbClr val="00FF00"/>
                </a:solidFill>
              </a:rPr>
              <a:t>install</a:t>
            </a:r>
            <a:r>
              <a:rPr lang="es-ES" sz="2800" dirty="0">
                <a:solidFill>
                  <a:srgbClr val="00FF00"/>
                </a:solidFill>
              </a:rPr>
              <a:t> </a:t>
            </a:r>
            <a:r>
              <a:rPr lang="es-ES" sz="2800" dirty="0" err="1">
                <a:solidFill>
                  <a:srgbClr val="00FF00"/>
                </a:solidFill>
              </a:rPr>
              <a:t>scikit-plot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         </a:t>
            </a:r>
            <a:r>
              <a:rPr lang="es-ES" sz="2800" dirty="0" err="1">
                <a:solidFill>
                  <a:srgbClr val="00FF00"/>
                </a:solidFill>
              </a:rPr>
              <a:t>pip</a:t>
            </a:r>
            <a:r>
              <a:rPr lang="es-ES" sz="2800" dirty="0">
                <a:solidFill>
                  <a:srgbClr val="00FF00"/>
                </a:solidFill>
              </a:rPr>
              <a:t> </a:t>
            </a:r>
            <a:r>
              <a:rPr lang="es-ES" sz="2800" dirty="0" err="1">
                <a:solidFill>
                  <a:srgbClr val="00FF00"/>
                </a:solidFill>
              </a:rPr>
              <a:t>install</a:t>
            </a:r>
            <a:r>
              <a:rPr lang="es-ES" sz="2800" dirty="0">
                <a:solidFill>
                  <a:srgbClr val="00FF00"/>
                </a:solidFill>
              </a:rPr>
              <a:t> pandas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./Main.sh  (Terminal)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5" y="1941077"/>
            <a:ext cx="9189072" cy="39415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638C279-B204-4502-82C1-96B9522E3F33}"/>
              </a:ext>
            </a:extLst>
          </p:cNvPr>
          <p:cNvSpPr txBox="1"/>
          <p:nvPr/>
        </p:nvSpPr>
        <p:spPr>
          <a:xfrm>
            <a:off x="5448300" y="242713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FF00"/>
                </a:solidFill>
              </a:rPr>
              <a:t>El código se encuentra en la repo:</a:t>
            </a:r>
          </a:p>
          <a:p>
            <a:endParaRPr lang="es-ES" dirty="0">
              <a:solidFill>
                <a:srgbClr val="00FF00"/>
              </a:solidFill>
            </a:endParaRPr>
          </a:p>
          <a:p>
            <a:r>
              <a:rPr lang="es-ES" dirty="0">
                <a:solidFill>
                  <a:srgbClr val="00FF00"/>
                </a:solidFill>
              </a:rPr>
              <a:t>https://github.com/Zildj1an/C.L.O.B.A.M.A</a:t>
            </a:r>
          </a:p>
        </p:txBody>
      </p:sp>
    </p:spTree>
    <p:extLst>
      <p:ext uri="{BB962C8B-B14F-4D97-AF65-F5344CB8AC3E}">
        <p14:creationId xmlns:p14="http://schemas.microsoft.com/office/powerpoint/2010/main" val="27238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C99AE9-69C0-4CEF-9D28-DF3A2C87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saturation sat="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942"/>
            <a:ext cx="12273111" cy="68729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|Conclusiones finales:</a:t>
            </a:r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2338" y="1941077"/>
            <a:ext cx="10725236" cy="48286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536F7F-7D38-487B-BD53-0A4AD3A74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" y="2081038"/>
            <a:ext cx="4793634" cy="434166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87FB1B-7B85-4B30-9FF5-A0B1A6EE2728}"/>
              </a:ext>
            </a:extLst>
          </p:cNvPr>
          <p:cNvSpPr txBox="1"/>
          <p:nvPr/>
        </p:nvSpPr>
        <p:spPr>
          <a:xfrm>
            <a:off x="4838700" y="25980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D5F727-5022-4273-9406-850BED6CC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5"/>
          <a:stretch/>
        </p:blipFill>
        <p:spPr>
          <a:xfrm>
            <a:off x="8407555" y="2011318"/>
            <a:ext cx="2186711" cy="22453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F1B77BF-6D9A-4ADB-92BD-BABCF93BB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2" r="52284"/>
          <a:stretch/>
        </p:blipFill>
        <p:spPr>
          <a:xfrm>
            <a:off x="5489174" y="2011318"/>
            <a:ext cx="2339111" cy="22923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6E10662-9815-43FF-A8E1-2898DCCD2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3"/>
          <a:stretch/>
        </p:blipFill>
        <p:spPr>
          <a:xfrm>
            <a:off x="6224816" y="4458275"/>
            <a:ext cx="4172227" cy="22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C99AE9-69C0-4CEF-9D28-DF3A2C874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saturation sat="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-22562"/>
            <a:ext cx="12273111" cy="6872942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|Conclusiones finales:</a:t>
            </a:r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2338" y="1941077"/>
            <a:ext cx="10725236" cy="48286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287FB1B-7B85-4B30-9FF5-A0B1A6EE2728}"/>
              </a:ext>
            </a:extLst>
          </p:cNvPr>
          <p:cNvSpPr txBox="1"/>
          <p:nvPr/>
        </p:nvSpPr>
        <p:spPr>
          <a:xfrm>
            <a:off x="4838700" y="25980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011431-3F20-4C64-82C6-BEF871EA7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43" y="2016069"/>
            <a:ext cx="1191995" cy="46762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0DB3F49-0330-473E-B952-795C42F88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379" y="2016069"/>
            <a:ext cx="4933401" cy="467628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A4C3333-7905-4D01-9731-64E1A299336C}"/>
              </a:ext>
            </a:extLst>
          </p:cNvPr>
          <p:cNvSpPr txBox="1"/>
          <p:nvPr/>
        </p:nvSpPr>
        <p:spPr>
          <a:xfrm>
            <a:off x="8145780" y="3538604"/>
            <a:ext cx="27815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0" dirty="0">
                <a:solidFill>
                  <a:srgbClr val="00FF00"/>
                </a:solidFill>
              </a:rPr>
              <a:t>2019</a:t>
            </a:r>
            <a:endParaRPr lang="es-ES" sz="10000" dirty="0"/>
          </a:p>
        </p:txBody>
      </p:sp>
    </p:spTree>
    <p:extLst>
      <p:ext uri="{BB962C8B-B14F-4D97-AF65-F5344CB8AC3E}">
        <p14:creationId xmlns:p14="http://schemas.microsoft.com/office/powerpoint/2010/main" val="15068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67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946247" y="722817"/>
            <a:ext cx="8282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</a:t>
            </a:r>
            <a:r>
              <a:rPr lang="es-ES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Recursos &amp; Link del repositorio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16253" y="1941077"/>
            <a:ext cx="11120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           Repo: </a:t>
            </a:r>
            <a:r>
              <a:rPr lang="es-ES" sz="2800" dirty="0">
                <a:hlinkClick r:id="rId4"/>
              </a:rPr>
              <a:t>https://github.com/Zildj1an/C.L.O.B.A.M.A</a:t>
            </a:r>
            <a:endParaRPr lang="es-ES" sz="2800" dirty="0"/>
          </a:p>
          <a:p>
            <a:r>
              <a:rPr lang="es-ES" sz="2800" dirty="0">
                <a:solidFill>
                  <a:srgbClr val="00FF00"/>
                </a:solidFill>
              </a:rPr>
              <a:t>                 Web: </a:t>
            </a:r>
            <a:r>
              <a:rPr lang="es-ES" sz="2800" dirty="0">
                <a:hlinkClick r:id="rId5"/>
              </a:rPr>
              <a:t>https://clobama.yolasite.com/</a:t>
            </a:r>
            <a:endParaRPr lang="es-ES" sz="2800" dirty="0"/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	</a:t>
            </a: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46247" y="655413"/>
            <a:ext cx="8737600" cy="9401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946247" y="1839684"/>
            <a:ext cx="10670019" cy="476431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51B63D-9F6C-481C-80D2-62DFEE1C31F6}"/>
              </a:ext>
            </a:extLst>
          </p:cNvPr>
          <p:cNvSpPr txBox="1"/>
          <p:nvPr/>
        </p:nvSpPr>
        <p:spPr>
          <a:xfrm>
            <a:off x="8616820" y="3572411"/>
            <a:ext cx="32873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00FF00"/>
                </a:solidFill>
                <a:latin typeface="Agency FB" panose="020B0503020202020204" pitchFamily="34" charset="0"/>
              </a:rPr>
              <a:t>Grupo 7</a:t>
            </a:r>
          </a:p>
          <a:p>
            <a:pPr algn="ctr"/>
            <a:endParaRPr lang="es-ES" sz="20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- Bilbao Muñoz, Carlos</a:t>
            </a:r>
          </a:p>
          <a:p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- Isar Muñoz, Diego</a:t>
            </a:r>
          </a:p>
          <a:p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- Ortiz </a:t>
            </a:r>
            <a:r>
              <a:rPr lang="es-ES" sz="2400" dirty="0" err="1">
                <a:solidFill>
                  <a:srgbClr val="00FF00"/>
                </a:solidFill>
                <a:latin typeface="Agency FB" panose="020B0503020202020204" pitchFamily="34" charset="0"/>
              </a:rPr>
              <a:t>Marchut</a:t>
            </a: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, Álvaro David</a:t>
            </a:r>
          </a:p>
          <a:p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- Rodrigo Ruíz, Ricardo</a:t>
            </a:r>
          </a:p>
          <a:p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- Wang </a:t>
            </a:r>
            <a:r>
              <a:rPr lang="es-ES" sz="2400" dirty="0" err="1">
                <a:solidFill>
                  <a:srgbClr val="00FF00"/>
                </a:solidFill>
                <a:latin typeface="Agency FB" panose="020B0503020202020204" pitchFamily="34" charset="0"/>
              </a:rPr>
              <a:t>Xu</a:t>
            </a:r>
            <a:r>
              <a:rPr lang="es-ES" sz="2400" dirty="0">
                <a:solidFill>
                  <a:srgbClr val="00FF00"/>
                </a:solidFill>
                <a:latin typeface="Agency FB" panose="020B0503020202020204" pitchFamily="34" charset="0"/>
              </a:rPr>
              <a:t>, Jin</a:t>
            </a:r>
            <a:endParaRPr lang="es-ES" sz="2800" dirty="0">
              <a:solidFill>
                <a:srgbClr val="00FF00"/>
              </a:solidFill>
              <a:latin typeface="Agency FB" panose="020B0503020202020204" pitchFamily="34" charset="0"/>
            </a:endParaRPr>
          </a:p>
          <a:p>
            <a:endParaRPr lang="es-ES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DD24F8-C87D-4A38-8620-4C356AFFD591}"/>
              </a:ext>
            </a:extLst>
          </p:cNvPr>
          <p:cNvSpPr txBox="1"/>
          <p:nvPr/>
        </p:nvSpPr>
        <p:spPr>
          <a:xfrm>
            <a:off x="1589074" y="3856250"/>
            <a:ext cx="60338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dirty="0">
                <a:solidFill>
                  <a:srgbClr val="00FF00"/>
                </a:solidFill>
                <a:latin typeface="Agency FB" panose="020B0503020202020204" pitchFamily="34" charset="0"/>
              </a:rPr>
              <a:t>¿ DUDAS ?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25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1054118"/>
            <a:ext cx="7341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¿En qué consiste nuestro proyecto?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BBF7D1-CDC6-4B6B-A1B8-5ADD1A6731A6}"/>
              </a:ext>
            </a:extLst>
          </p:cNvPr>
          <p:cNvSpPr txBox="1"/>
          <p:nvPr/>
        </p:nvSpPr>
        <p:spPr>
          <a:xfrm>
            <a:off x="1114426" y="2877670"/>
            <a:ext cx="8982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  Aplicamos Inteligencia Artificial para lograr reconocer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  futuros puntos calientes.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  Ayudar de esta manera a prevenir guerras innecesarias.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14426" y="583706"/>
            <a:ext cx="7039673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1143632" y="2552398"/>
            <a:ext cx="8864434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93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1053879"/>
            <a:ext cx="6962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¿Por qué usamos Cloud &amp; Big Data?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593E1F-83A4-483E-BC83-6E3EDF69A2E4}"/>
              </a:ext>
            </a:extLst>
          </p:cNvPr>
          <p:cNvSpPr txBox="1"/>
          <p:nvPr/>
        </p:nvSpPr>
        <p:spPr>
          <a:xfrm>
            <a:off x="858028" y="2899143"/>
            <a:ext cx="898263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Gestión de gran cantidad de datos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  </a:t>
            </a:r>
            <a:r>
              <a:rPr lang="es-ES" sz="2000" dirty="0">
                <a:solidFill>
                  <a:srgbClr val="00FF00"/>
                </a:solidFill>
              </a:rPr>
              <a:t>- PIB  </a:t>
            </a:r>
          </a:p>
          <a:p>
            <a:r>
              <a:rPr lang="es-ES" sz="2000" dirty="0">
                <a:solidFill>
                  <a:srgbClr val="00FF00"/>
                </a:solidFill>
              </a:rPr>
              <a:t>           - Inversión armamentística por país</a:t>
            </a:r>
          </a:p>
          <a:p>
            <a:r>
              <a:rPr lang="es-ES" sz="2000" dirty="0">
                <a:solidFill>
                  <a:srgbClr val="00FF00"/>
                </a:solidFill>
              </a:rPr>
              <a:t>           - Países colindantes  </a:t>
            </a:r>
          </a:p>
          <a:p>
            <a:r>
              <a:rPr lang="es-ES" sz="2000" dirty="0">
                <a:solidFill>
                  <a:srgbClr val="00FF00"/>
                </a:solidFill>
              </a:rPr>
              <a:t>           - Alianzas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Entrenar la IA con una gran cantidad de datos.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Mayor desarrollo computacional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chemeClr val="bg1">
                    <a:lumMod val="75000"/>
                  </a:schemeClr>
                </a:solidFill>
              </a:rPr>
              <a:t>       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6" y="2563371"/>
            <a:ext cx="8982636" cy="341409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880533"/>
            <a:ext cx="7487707" cy="12869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869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5D9D61-0A97-4270-A935-FA86B08C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27000">
              <a:schemeClr val="tx1">
                <a:alpha val="0"/>
              </a:schemeClr>
            </a:glow>
            <a:outerShdw dist="635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18443" y="801754"/>
            <a:ext cx="6962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Descripción de la Solución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593E1F-83A4-483E-BC83-6E3EDF69A2E4}"/>
              </a:ext>
            </a:extLst>
          </p:cNvPr>
          <p:cNvSpPr txBox="1"/>
          <p:nvPr/>
        </p:nvSpPr>
        <p:spPr>
          <a:xfrm>
            <a:off x="642867" y="2131281"/>
            <a:ext cx="249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- </a:t>
            </a:r>
            <a:r>
              <a:rPr lang="es-ES" sz="2800" dirty="0" err="1">
                <a:solidFill>
                  <a:srgbClr val="00FF00"/>
                </a:solidFill>
              </a:rPr>
              <a:t>Preproceso</a:t>
            </a:r>
            <a:endParaRPr lang="es-ES" sz="2800" dirty="0">
              <a:solidFill>
                <a:srgbClr val="00FF00"/>
              </a:solidFill>
            </a:endParaRPr>
          </a:p>
          <a:p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18443" y="639260"/>
            <a:ext cx="7355938" cy="12869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0D079-6E75-43F8-834C-3D6303545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94" y="2095990"/>
            <a:ext cx="1355365" cy="8599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0ACF10-6FFB-49EF-85FD-7B047A68A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94" y="3310906"/>
            <a:ext cx="1459956" cy="7984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496C8-2A95-4A49-96E2-E8795EE49C4E}"/>
              </a:ext>
            </a:extLst>
          </p:cNvPr>
          <p:cNvSpPr txBox="1"/>
          <p:nvPr/>
        </p:nvSpPr>
        <p:spPr>
          <a:xfrm>
            <a:off x="5533482" y="2125831"/>
            <a:ext cx="42611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- Machine </a:t>
            </a:r>
            <a:r>
              <a:rPr lang="es-ES" sz="2800" dirty="0" err="1">
                <a:solidFill>
                  <a:srgbClr val="00FF00"/>
                </a:solidFill>
              </a:rPr>
              <a:t>Learning</a:t>
            </a:r>
            <a:r>
              <a:rPr lang="es-ES" sz="2800" dirty="0">
                <a:solidFill>
                  <a:srgbClr val="00FF00"/>
                </a:solidFill>
              </a:rPr>
              <a:t> </a:t>
            </a:r>
            <a:r>
              <a:rPr lang="es-ES" sz="2800" dirty="0">
                <a:solidFill>
                  <a:srgbClr val="00FF00"/>
                </a:solidFill>
                <a:sym typeface="Wingdings" panose="05000000000000000000" pitchFamily="2" charset="2"/>
              </a:rPr>
              <a:t> </a:t>
            </a:r>
            <a:r>
              <a:rPr lang="es-ES" sz="2800" dirty="0" err="1">
                <a:solidFill>
                  <a:srgbClr val="00FF00"/>
                </a:solidFill>
              </a:rPr>
              <a:t>Scikit</a:t>
            </a:r>
            <a:endParaRPr lang="es-ES" sz="2800" dirty="0">
              <a:solidFill>
                <a:srgbClr val="00FF00"/>
              </a:solidFill>
            </a:endParaRP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9E7C9A-F7A7-48FA-B9EB-D80F21E98899}"/>
              </a:ext>
            </a:extLst>
          </p:cNvPr>
          <p:cNvSpPr txBox="1"/>
          <p:nvPr/>
        </p:nvSpPr>
        <p:spPr>
          <a:xfrm>
            <a:off x="642867" y="3402231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- Limpiar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endParaRPr lang="es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ACC4F6-769A-4785-8BD0-C2C2D4251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66" y="2068991"/>
            <a:ext cx="1694864" cy="913897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F7ECF4D0-A99D-45BD-9AF0-699F7A861AEC}"/>
              </a:ext>
            </a:extLst>
          </p:cNvPr>
          <p:cNvSpPr/>
          <p:nvPr/>
        </p:nvSpPr>
        <p:spPr>
          <a:xfrm>
            <a:off x="2540000" y="4844627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225067C6-C8EB-444A-9C96-577A2F52E518}"/>
              </a:ext>
            </a:extLst>
          </p:cNvPr>
          <p:cNvSpPr/>
          <p:nvPr/>
        </p:nvSpPr>
        <p:spPr>
          <a:xfrm>
            <a:off x="6350000" y="4852102"/>
            <a:ext cx="1253067" cy="1083733"/>
          </a:xfrm>
          <a:prstGeom prst="rect">
            <a:avLst/>
          </a:prstGeom>
          <a:noFill/>
          <a:ln w="107950" cap="rnd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pPr algn="ctr"/>
            <a:endParaRPr lang="es-ES_tradnl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D3B1547E-E63F-4732-B2AE-FD193F9FE323}"/>
              </a:ext>
            </a:extLst>
          </p:cNvPr>
          <p:cNvCxnSpPr/>
          <p:nvPr/>
        </p:nvCxnSpPr>
        <p:spPr>
          <a:xfrm flipV="1">
            <a:off x="7552267" y="5386492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189AE828-B2AA-49E9-9E03-4D51F6A7232F}"/>
              </a:ext>
            </a:extLst>
          </p:cNvPr>
          <p:cNvCxnSpPr/>
          <p:nvPr/>
        </p:nvCxnSpPr>
        <p:spPr>
          <a:xfrm flipV="1">
            <a:off x="3843868" y="5397314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39D6122D-918D-42B7-9834-F9ED006AE3B1}"/>
              </a:ext>
            </a:extLst>
          </p:cNvPr>
          <p:cNvCxnSpPr/>
          <p:nvPr/>
        </p:nvCxnSpPr>
        <p:spPr>
          <a:xfrm>
            <a:off x="5096934" y="4639139"/>
            <a:ext cx="0" cy="1516350"/>
          </a:xfrm>
          <a:prstGeom prst="line">
            <a:avLst/>
          </a:prstGeom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18CC4BAD-5843-4101-975A-0E2312088CE9}"/>
              </a:ext>
            </a:extLst>
          </p:cNvPr>
          <p:cNvCxnSpPr/>
          <p:nvPr/>
        </p:nvCxnSpPr>
        <p:spPr>
          <a:xfrm flipV="1">
            <a:off x="5096934" y="5393968"/>
            <a:ext cx="1253066" cy="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27ADBA49-84EF-4F8B-AFEA-C726DD49A487}"/>
              </a:ext>
            </a:extLst>
          </p:cNvPr>
          <p:cNvCxnSpPr/>
          <p:nvPr/>
        </p:nvCxnSpPr>
        <p:spPr>
          <a:xfrm>
            <a:off x="1337734" y="5047827"/>
            <a:ext cx="1210734" cy="26482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0B4DA02-5A30-4E19-81DF-2B630FC63D4C}"/>
              </a:ext>
            </a:extLst>
          </p:cNvPr>
          <p:cNvCxnSpPr/>
          <p:nvPr/>
        </p:nvCxnSpPr>
        <p:spPr>
          <a:xfrm flipV="1">
            <a:off x="1473200" y="5620504"/>
            <a:ext cx="1117600" cy="315331"/>
          </a:xfrm>
          <a:prstGeom prst="straightConnector1">
            <a:avLst/>
          </a:prstGeom>
          <a:ln w="6032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3288301-53C4-4660-9E6E-470640857679}"/>
              </a:ext>
            </a:extLst>
          </p:cNvPr>
          <p:cNvSpPr txBox="1"/>
          <p:nvPr/>
        </p:nvSpPr>
        <p:spPr>
          <a:xfrm>
            <a:off x="8805333" y="5180237"/>
            <a:ext cx="267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FF00"/>
                </a:solidFill>
              </a:rPr>
              <a:t>Clasificación (conflicto/no)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4E235B23-6670-4FEA-9B9A-422A2A2E8650}"/>
              </a:ext>
            </a:extLst>
          </p:cNvPr>
          <p:cNvSpPr txBox="1"/>
          <p:nvPr/>
        </p:nvSpPr>
        <p:spPr>
          <a:xfrm>
            <a:off x="6281038" y="6197807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FF00"/>
                </a:solidFill>
              </a:rPr>
              <a:t>Machine </a:t>
            </a:r>
            <a:r>
              <a:rPr lang="es-ES_tradnl" dirty="0" err="1">
                <a:solidFill>
                  <a:srgbClr val="00FF00"/>
                </a:solidFill>
              </a:rPr>
              <a:t>Learning</a:t>
            </a:r>
            <a:r>
              <a:rPr lang="es-ES_tradnl" dirty="0">
                <a:solidFill>
                  <a:srgbClr val="00FF00"/>
                </a:solidFill>
              </a:rPr>
              <a:t> (Fase 2)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C0F1FEB-79AA-4E55-8B1B-7701B1170F85}"/>
              </a:ext>
            </a:extLst>
          </p:cNvPr>
          <p:cNvSpPr txBox="1"/>
          <p:nvPr/>
        </p:nvSpPr>
        <p:spPr>
          <a:xfrm>
            <a:off x="2540000" y="6197807"/>
            <a:ext cx="224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solidFill>
                  <a:srgbClr val="00FF00"/>
                </a:solidFill>
              </a:rPr>
              <a:t>Parallel</a:t>
            </a:r>
            <a:r>
              <a:rPr lang="es-ES_tradnl" dirty="0">
                <a:solidFill>
                  <a:srgbClr val="00FF00"/>
                </a:solidFill>
              </a:rPr>
              <a:t> Cloud (Fase 1)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6AF705E-5C5B-47C6-B9FA-AD05B783225F}"/>
              </a:ext>
            </a:extLst>
          </p:cNvPr>
          <p:cNvSpPr txBox="1"/>
          <p:nvPr/>
        </p:nvSpPr>
        <p:spPr>
          <a:xfrm>
            <a:off x="2711888" y="5180237"/>
            <a:ext cx="77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FF00"/>
                </a:solidFill>
              </a:rPr>
              <a:t>SPARK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AA4FFEA-DEB9-4BE4-9584-225D44DBFEFF}"/>
              </a:ext>
            </a:extLst>
          </p:cNvPr>
          <p:cNvSpPr txBox="1"/>
          <p:nvPr/>
        </p:nvSpPr>
        <p:spPr>
          <a:xfrm>
            <a:off x="6679161" y="5180237"/>
            <a:ext cx="49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solidFill>
                  <a:srgbClr val="00FF00"/>
                </a:solidFill>
              </a:rPr>
              <a:t>I.A.</a:t>
            </a:r>
            <a:endParaRPr lang="es-ES_tradnl" dirty="0">
              <a:solidFill>
                <a:srgbClr val="00FF00"/>
              </a:solidFill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586FEF5-45BA-4F17-A4D3-5CF1B975EC4D}"/>
              </a:ext>
            </a:extLst>
          </p:cNvPr>
          <p:cNvSpPr txBox="1"/>
          <p:nvPr/>
        </p:nvSpPr>
        <p:spPr>
          <a:xfrm>
            <a:off x="944147" y="4243136"/>
            <a:ext cx="453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00FF00"/>
                </a:solidFill>
              </a:rPr>
              <a:t>D</a:t>
            </a:r>
          </a:p>
          <a:p>
            <a:r>
              <a:rPr lang="es-ES_tradnl" dirty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>
                <a:solidFill>
                  <a:srgbClr val="00FF00"/>
                </a:solidFill>
              </a:rPr>
              <a:t>A</a:t>
            </a:r>
          </a:p>
          <a:p>
            <a:r>
              <a:rPr lang="es-ES_tradnl" dirty="0">
                <a:solidFill>
                  <a:srgbClr val="00FF00"/>
                </a:solidFill>
              </a:rPr>
              <a:t>S</a:t>
            </a:r>
          </a:p>
          <a:p>
            <a:r>
              <a:rPr lang="es-ES_tradnl" dirty="0">
                <a:solidFill>
                  <a:srgbClr val="00FF00"/>
                </a:solidFill>
              </a:rPr>
              <a:t>E</a:t>
            </a:r>
          </a:p>
          <a:p>
            <a:r>
              <a:rPr lang="es-ES_tradnl" dirty="0">
                <a:solidFill>
                  <a:srgbClr val="00FF00"/>
                </a:solidFill>
              </a:rPr>
              <a:t>T</a:t>
            </a:r>
          </a:p>
          <a:p>
            <a:r>
              <a:rPr lang="es-ES_tradnl" dirty="0">
                <a:solidFill>
                  <a:srgbClr val="00FF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345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999" y="8626"/>
            <a:ext cx="15858236" cy="89202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609600" y="806824"/>
            <a:ext cx="1158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Comparación con trabajos existentes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4675A9-D873-45A1-9902-5C460228229F}"/>
              </a:ext>
            </a:extLst>
          </p:cNvPr>
          <p:cNvSpPr txBox="1"/>
          <p:nvPr/>
        </p:nvSpPr>
        <p:spPr>
          <a:xfrm>
            <a:off x="609600" y="2951950"/>
            <a:ext cx="8982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|Nuestro trabajo es único, por ahora no existe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|ningún otro proyecto publicado y similar.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57200" y="2573871"/>
            <a:ext cx="8737600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457200" y="674965"/>
            <a:ext cx="8297333" cy="17102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73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57"/>
            <a:ext cx="12192000" cy="726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40285" y="892043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Nuestro Modelo de datos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674158" y="2616337"/>
            <a:ext cx="113220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    | Multitud de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 diferentes (Rel. </a:t>
            </a:r>
            <a:r>
              <a:rPr lang="es-ES" sz="2800" dirty="0" err="1">
                <a:solidFill>
                  <a:srgbClr val="00FF00"/>
                </a:solidFill>
              </a:rPr>
              <a:t>Acróminos</a:t>
            </a:r>
            <a:r>
              <a:rPr lang="es-ES" sz="2800" dirty="0">
                <a:solidFill>
                  <a:srgbClr val="00FF00"/>
                </a:solidFill>
              </a:rPr>
              <a:t> Estándar ISO 3166-1).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| Utilizar </a:t>
            </a:r>
            <a:r>
              <a:rPr lang="es-ES" sz="2800" dirty="0" err="1">
                <a:solidFill>
                  <a:srgbClr val="00FF00"/>
                </a:solidFill>
              </a:rPr>
              <a:t>Pyspark</a:t>
            </a:r>
            <a:r>
              <a:rPr lang="es-ES" sz="2800" dirty="0">
                <a:solidFill>
                  <a:srgbClr val="00FF00"/>
                </a:solidFill>
              </a:rPr>
              <a:t> para limpiar y extraer datos relevantes. 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| Escasez de datos públicos y fiables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	- Ha sido complicado conseguir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 de inversión militar</a:t>
            </a:r>
          </a:p>
          <a:p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     | Incompatibilidad entre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endParaRPr lang="es-ES" sz="2800" dirty="0">
              <a:solidFill>
                <a:srgbClr val="00FF00"/>
              </a:solidFill>
            </a:endParaRPr>
          </a:p>
          <a:p>
            <a:r>
              <a:rPr lang="es-ES" sz="2800" dirty="0">
                <a:solidFill>
                  <a:srgbClr val="00FF00"/>
                </a:solidFill>
              </a:rPr>
              <a:t>	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  </a:t>
            </a:r>
            <a:endParaRPr lang="es-E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39567" y="2462090"/>
            <a:ext cx="10670796" cy="40309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14400" y="766075"/>
            <a:ext cx="5366638" cy="12450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62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757"/>
            <a:ext cx="12192000" cy="726404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040285" y="892043"/>
            <a:ext cx="574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Nuestro Modelo de datos</a:t>
            </a:r>
            <a:endParaRPr lang="es-ES" sz="4400" dirty="0">
              <a:solidFill>
                <a:srgbClr val="00FF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39567" y="2462090"/>
            <a:ext cx="10670796" cy="40309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14400" y="766075"/>
            <a:ext cx="5366638" cy="12450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8D9EA2C-4DFE-4A09-8F2F-E47871FF4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0913" b="60230"/>
          <a:stretch/>
        </p:blipFill>
        <p:spPr>
          <a:xfrm>
            <a:off x="1124756" y="2662284"/>
            <a:ext cx="10300418" cy="35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-50435"/>
            <a:ext cx="12392750" cy="6958869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6" y="876300"/>
            <a:ext cx="5743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 err="1">
                <a:solidFill>
                  <a:srgbClr val="00FF00"/>
                </a:solidFill>
                <a:latin typeface="Agency FB" panose="020B0503020202020204" pitchFamily="34" charset="0"/>
              </a:rPr>
              <a:t>Preproceso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 Aplicado</a:t>
            </a:r>
            <a:endParaRPr lang="es-ES" sz="4400" dirty="0">
              <a:solidFill>
                <a:srgbClr val="00FF00"/>
              </a:solidFill>
            </a:endParaRPr>
          </a:p>
          <a:p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| Uso de Pandas </a:t>
            </a:r>
            <a:r>
              <a:rPr lang="es-ES" sz="2800" dirty="0" err="1">
                <a:solidFill>
                  <a:srgbClr val="00FF00"/>
                </a:solidFill>
              </a:rPr>
              <a:t>Dataframes</a:t>
            </a:r>
            <a:r>
              <a:rPr lang="es-ES" sz="2800" dirty="0">
                <a:solidFill>
                  <a:srgbClr val="00FF00"/>
                </a:solidFill>
              </a:rPr>
              <a:t> de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   Python.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| Interpolación.</a:t>
            </a:r>
          </a:p>
          <a:p>
            <a:r>
              <a:rPr lang="es-ES" sz="2800" dirty="0">
                <a:solidFill>
                  <a:srgbClr val="00FF00"/>
                </a:solidFill>
              </a:rPr>
              <a:t> | </a:t>
            </a:r>
            <a:r>
              <a:rPr lang="es-ES" sz="2800" dirty="0" err="1">
                <a:solidFill>
                  <a:srgbClr val="00FF00"/>
                </a:solidFill>
              </a:rPr>
              <a:t>Datasets</a:t>
            </a:r>
            <a:r>
              <a:rPr lang="es-ES" sz="2800" dirty="0">
                <a:solidFill>
                  <a:srgbClr val="00FF00"/>
                </a:solidFill>
              </a:rPr>
              <a:t>: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	- GDP </a:t>
            </a:r>
            <a:r>
              <a:rPr lang="es-ES" sz="2400" dirty="0">
                <a:solidFill>
                  <a:srgbClr val="00FF00"/>
                </a:solidFill>
              </a:rPr>
              <a:t>(Gross </a:t>
            </a:r>
            <a:r>
              <a:rPr lang="es-ES" sz="2400" dirty="0" err="1">
                <a:solidFill>
                  <a:srgbClr val="00FF00"/>
                </a:solidFill>
              </a:rPr>
              <a:t>Domestic</a:t>
            </a:r>
            <a:r>
              <a:rPr lang="es-ES" sz="2400" dirty="0">
                <a:solidFill>
                  <a:srgbClr val="00FF00"/>
                </a:solidFill>
              </a:rPr>
              <a:t> </a:t>
            </a:r>
            <a:r>
              <a:rPr lang="es-ES" sz="2400" dirty="0" err="1">
                <a:solidFill>
                  <a:srgbClr val="00FF00"/>
                </a:solidFill>
              </a:rPr>
              <a:t>Product</a:t>
            </a:r>
            <a:r>
              <a:rPr lang="es-ES" sz="2400" dirty="0">
                <a:solidFill>
                  <a:srgbClr val="00FF00"/>
                </a:solidFill>
              </a:rPr>
              <a:t>) </a:t>
            </a:r>
          </a:p>
          <a:p>
            <a:r>
              <a:rPr lang="es-ES" sz="2800" dirty="0">
                <a:solidFill>
                  <a:srgbClr val="00FF00"/>
                </a:solidFill>
              </a:rPr>
              <a:t>	- Inversión Militar.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426" y="1941077"/>
            <a:ext cx="5387042" cy="32265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14426" y="745067"/>
            <a:ext cx="4767900" cy="10132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892CC-533E-408C-8B7C-B90EF843C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713" y="658919"/>
            <a:ext cx="3327861" cy="33278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58A553-F4BA-4345-BCF6-3F3BDF4F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55" y="4428431"/>
            <a:ext cx="4524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EF1418C-3B37-43F9-AE9A-2F239E22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116000"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9" cy="6858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62C362-756E-4635-8EDF-6CA6032615F5}"/>
              </a:ext>
            </a:extLst>
          </p:cNvPr>
          <p:cNvSpPr txBox="1"/>
          <p:nvPr/>
        </p:nvSpPr>
        <p:spPr>
          <a:xfrm>
            <a:off x="1114425" y="876300"/>
            <a:ext cx="108104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FF00"/>
                </a:solidFill>
              </a:rPr>
              <a:t>| </a:t>
            </a:r>
            <a:r>
              <a:rPr lang="es-ES" sz="4400" dirty="0">
                <a:solidFill>
                  <a:srgbClr val="00FF00"/>
                </a:solidFill>
                <a:latin typeface="Agency FB" panose="020B0503020202020204" pitchFamily="34" charset="0"/>
              </a:rPr>
              <a:t>Aplicación Paralela &amp; Modelos de Programación</a:t>
            </a:r>
            <a:endParaRPr lang="es-ES" sz="4400" dirty="0">
              <a:solidFill>
                <a:srgbClr val="00FF00"/>
              </a:solidFill>
            </a:endParaRPr>
          </a:p>
          <a:p>
            <a:endParaRPr lang="es-ES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A7292F-6ADF-4A81-BBCB-10FB2D93A0B6}"/>
              </a:ext>
            </a:extLst>
          </p:cNvPr>
          <p:cNvSpPr txBox="1"/>
          <p:nvPr/>
        </p:nvSpPr>
        <p:spPr>
          <a:xfrm>
            <a:off x="1114426" y="2074800"/>
            <a:ext cx="549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2221" y="2172750"/>
            <a:ext cx="11994217" cy="44461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1160529" y="747966"/>
            <a:ext cx="9142968" cy="11019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B5AA41-D32B-4339-B3A8-88BDF810E5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4"/>
          <a:stretch/>
        </p:blipFill>
        <p:spPr>
          <a:xfrm>
            <a:off x="202986" y="5436941"/>
            <a:ext cx="11812685" cy="10390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71B7F-F13B-478C-825D-0E7FB0E73440}"/>
              </a:ext>
            </a:extLst>
          </p:cNvPr>
          <p:cNvSpPr txBox="1"/>
          <p:nvPr/>
        </p:nvSpPr>
        <p:spPr>
          <a:xfrm>
            <a:off x="959195" y="2484115"/>
            <a:ext cx="108104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| Nuestra aplicación intentará predecir una guerra en función de los </a:t>
            </a:r>
            <a:r>
              <a:rPr lang="es-ES" sz="2800" dirty="0" err="1">
                <a:solidFill>
                  <a:srgbClr val="00FF00"/>
                </a:solidFill>
                <a:latin typeface="Agency FB" panose="020B0503020202020204" pitchFamily="34" charset="0"/>
              </a:rPr>
              <a:t>datasets</a:t>
            </a:r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recopilados en :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https://correlatesofwar.org/data-sets/formal-alliances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https://github.com/geodatasource/country-borders/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https://en.wikipedia.org/wiki/Category:Lists_of_wars_by_country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 	      + https://wikitable2csv.ggor.de/   </a:t>
            </a:r>
          </a:p>
          <a:p>
            <a:r>
              <a:rPr lang="es-ES" sz="2800" dirty="0">
                <a:solidFill>
                  <a:srgbClr val="00FF00"/>
                </a:solidFill>
                <a:latin typeface="Agency FB" panose="020B0503020202020204" pitchFamily="34" charset="0"/>
              </a:rPr>
              <a:t>	- https://www.rug.nl/ggdc/historicaldevelopment/maddison/</a:t>
            </a:r>
          </a:p>
        </p:txBody>
      </p:sp>
    </p:spTree>
    <p:extLst>
      <p:ext uri="{BB962C8B-B14F-4D97-AF65-F5344CB8AC3E}">
        <p14:creationId xmlns:p14="http://schemas.microsoft.com/office/powerpoint/2010/main" val="5038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506</Words>
  <Application>Microsoft Office PowerPoint</Application>
  <PresentationFormat>Panorámica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Tema de Office</vt:lpstr>
      <vt:lpstr>Cloud-Based Machine-Learning Analysis of Previous and Hypothetical Armed Conflicts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Cloud-Based Machine-Learning Analysis of Previous and Hypothetical Armed Conflicts</dc:title>
  <dc:creator>Ricardo Rodrigo</dc:creator>
  <cp:lastModifiedBy>Jin wang</cp:lastModifiedBy>
  <cp:revision>71</cp:revision>
  <dcterms:created xsi:type="dcterms:W3CDTF">2019-11-12T13:26:46Z</dcterms:created>
  <dcterms:modified xsi:type="dcterms:W3CDTF">2019-12-11T23:09:06Z</dcterms:modified>
</cp:coreProperties>
</file>